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28" r:id="rId7"/>
    <p:sldId id="302" r:id="rId8"/>
    <p:sldId id="272" r:id="rId9"/>
    <p:sldId id="275" r:id="rId10"/>
    <p:sldId id="307" r:id="rId11"/>
    <p:sldId id="308" r:id="rId12"/>
    <p:sldId id="309" r:id="rId13"/>
    <p:sldId id="269" r:id="rId14"/>
    <p:sldId id="274" r:id="rId15"/>
    <p:sldId id="273" r:id="rId16"/>
    <p:sldId id="261" r:id="rId17"/>
    <p:sldId id="310" r:id="rId18"/>
    <p:sldId id="277" r:id="rId19"/>
    <p:sldId id="312" r:id="rId20"/>
    <p:sldId id="313" r:id="rId21"/>
    <p:sldId id="311" r:id="rId22"/>
    <p:sldId id="329" r:id="rId23"/>
    <p:sldId id="284" r:id="rId24"/>
    <p:sldId id="286" r:id="rId25"/>
    <p:sldId id="287" r:id="rId26"/>
    <p:sldId id="285" r:id="rId27"/>
    <p:sldId id="289" r:id="rId28"/>
    <p:sldId id="290" r:id="rId29"/>
    <p:sldId id="293" r:id="rId30"/>
    <p:sldId id="316" r:id="rId31"/>
    <p:sldId id="315" r:id="rId32"/>
    <p:sldId id="292" r:id="rId33"/>
    <p:sldId id="295" r:id="rId34"/>
    <p:sldId id="297" r:id="rId35"/>
    <p:sldId id="296" r:id="rId36"/>
    <p:sldId id="298" r:id="rId37"/>
    <p:sldId id="322" r:id="rId38"/>
    <p:sldId id="317" r:id="rId39"/>
    <p:sldId id="300" r:id="rId40"/>
    <p:sldId id="299" r:id="rId41"/>
    <p:sldId id="318" r:id="rId42"/>
    <p:sldId id="319" r:id="rId43"/>
    <p:sldId id="320" r:id="rId44"/>
    <p:sldId id="321" r:id="rId45"/>
    <p:sldId id="324" r:id="rId46"/>
    <p:sldId id="323" r:id="rId47"/>
    <p:sldId id="325" r:id="rId48"/>
    <p:sldId id="327" r:id="rId49"/>
    <p:sldId id="330" r:id="rId50"/>
    <p:sldId id="301" r:id="rId51"/>
    <p:sldId id="2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36E733-A7D6-43FB-8D3E-8A2D9CDEDC29}">
          <p14:sldIdLst>
            <p14:sldId id="256"/>
            <p14:sldId id="257"/>
            <p14:sldId id="328"/>
            <p14:sldId id="302"/>
            <p14:sldId id="272"/>
            <p14:sldId id="275"/>
            <p14:sldId id="307"/>
            <p14:sldId id="308"/>
            <p14:sldId id="309"/>
            <p14:sldId id="269"/>
            <p14:sldId id="274"/>
            <p14:sldId id="273"/>
            <p14:sldId id="261"/>
            <p14:sldId id="310"/>
            <p14:sldId id="277"/>
            <p14:sldId id="312"/>
            <p14:sldId id="313"/>
            <p14:sldId id="311"/>
          </p14:sldIdLst>
        </p14:section>
        <p14:section name="Untitled Section" id="{3FC11924-BB88-4588-A5C5-2ED99ED9C36B}">
          <p14:sldIdLst>
            <p14:sldId id="329"/>
            <p14:sldId id="284"/>
            <p14:sldId id="286"/>
            <p14:sldId id="287"/>
            <p14:sldId id="285"/>
            <p14:sldId id="289"/>
            <p14:sldId id="290"/>
            <p14:sldId id="293"/>
            <p14:sldId id="316"/>
            <p14:sldId id="315"/>
            <p14:sldId id="292"/>
            <p14:sldId id="295"/>
            <p14:sldId id="297"/>
            <p14:sldId id="296"/>
            <p14:sldId id="298"/>
            <p14:sldId id="322"/>
            <p14:sldId id="317"/>
            <p14:sldId id="300"/>
            <p14:sldId id="299"/>
            <p14:sldId id="318"/>
            <p14:sldId id="319"/>
            <p14:sldId id="320"/>
            <p14:sldId id="321"/>
            <p14:sldId id="324"/>
            <p14:sldId id="323"/>
            <p14:sldId id="325"/>
            <p14:sldId id="327"/>
            <p14:sldId id="330"/>
            <p14:sldId id="30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8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C9771-0C1C-76F7-3B90-AB984E4D7D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16D52-F7BB-74AE-48D8-0BFEF3649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A2449-C2C7-8AAA-A2C5-11E3A97977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A2ED3-F0E9-B21A-D562-A443040E1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E401B-2DC1-7207-DEE9-926233FA1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8A098D-BA9A-DA64-9DB3-26AF4EC738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2B5CB-217D-090A-15E4-FC80BF3E5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FB07E-CEBB-AC50-8750-151FE7DA5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F7AD4-ED5F-DF1B-E0AC-5B7CCE8C30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FA5DB-2105-2FAD-9D06-5FCE9E809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C6658-6BF5-F8D9-A833-D3BC05CF0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707E9-6030-8412-9086-E16D93600D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436C8-FB07-4DF9-4D61-0B4FDEAAE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5401-D242-14DC-8E2C-CA15964BA3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5157" y="0"/>
            <a:ext cx="956843" cy="9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pmiller/employee-attrition-for-healthcare/metadata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xpert Medical Opinion (EMO)">
            <a:extLst>
              <a:ext uri="{FF2B5EF4-FFF2-40B4-BE49-F238E27FC236}">
                <a16:creationId xmlns:a16="http://schemas.microsoft.com/office/drawing/2014/main" id="{40D1B716-6E2F-0EB1-13A9-80D97934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17" y="869880"/>
            <a:ext cx="5930882" cy="445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31" y="328376"/>
            <a:ext cx="5904308" cy="4519669"/>
          </a:xfrm>
        </p:spPr>
        <p:txBody>
          <a:bodyPr/>
          <a:lstStyle/>
          <a:p>
            <a:r>
              <a:rPr lang="en-US" cap="none" dirty="0"/>
              <a:t>EMPLOYEE ATTRITION IN HEALTHCARE INDUSTRY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0830" y="5322494"/>
            <a:ext cx="5278514" cy="618142"/>
          </a:xfrm>
        </p:spPr>
        <p:txBody>
          <a:bodyPr/>
          <a:lstStyle/>
          <a:p>
            <a:r>
              <a:rPr lang="en-US" dirty="0"/>
              <a:t>Quynh Truong</a:t>
            </a:r>
          </a:p>
          <a:p>
            <a:r>
              <a:rPr lang="en-US" dirty="0"/>
              <a:t>Tai Phan</a:t>
            </a:r>
          </a:p>
          <a:p>
            <a:r>
              <a:rPr lang="en-US" dirty="0"/>
              <a:t>Tung Tran</a:t>
            </a:r>
          </a:p>
          <a:p>
            <a:r>
              <a:rPr lang="en-US" dirty="0" err="1"/>
              <a:t>Trung</a:t>
            </a:r>
            <a:r>
              <a:rPr lang="en-US" dirty="0"/>
              <a:t> Dang</a:t>
            </a:r>
          </a:p>
          <a:p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FF8F5-408D-E3CC-BF49-002D559925A5}"/>
              </a:ext>
            </a:extLst>
          </p:cNvPr>
          <p:cNvSpPr txBox="1"/>
          <p:nvPr/>
        </p:nvSpPr>
        <p:spPr>
          <a:xfrm>
            <a:off x="3875416" y="330539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3443EEC-14C4-76FA-8B27-8A370F3765CC}"/>
              </a:ext>
            </a:extLst>
          </p:cNvPr>
          <p:cNvSpPr txBox="1">
            <a:spLocks/>
          </p:cNvSpPr>
          <p:nvPr/>
        </p:nvSpPr>
        <p:spPr>
          <a:xfrm>
            <a:off x="2623306" y="5312486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-up of a stethoscope on a table&#10;&#10;Description automatically generated with medium confidence">
            <a:extLst>
              <a:ext uri="{FF2B5EF4-FFF2-40B4-BE49-F238E27FC236}">
                <a16:creationId xmlns:a16="http://schemas.microsoft.com/office/drawing/2014/main" id="{6B7FDEB5-786A-4D3E-44AD-DD5B085FC7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21" b="7821"/>
          <a:stretch>
            <a:fillRect/>
          </a:stretch>
        </p:blipFill>
        <p:spPr>
          <a:xfrm>
            <a:off x="0" y="33932"/>
            <a:ext cx="121920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85311D1-54C5-4629-99A1-D0E53D8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81910"/>
            <a:ext cx="12192000" cy="3352227"/>
          </a:xfrm>
        </p:spPr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72E38AD-9DB1-4BF6-B4CA-5E36E2D4D4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534137"/>
            <a:ext cx="12192000" cy="11419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8F9F4-A920-42CD-8FC8-D0EE1771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A67BE-8C4A-498B-BE79-A779F07A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9766-851F-4808-BD95-B55C6D13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C161B-63B5-AF32-2650-A1DF7150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6219-F238-7247-DF16-BFFAF14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Delete Null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7BD3C-F825-0451-2986-33556256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A02AD-8C13-D238-7891-63C2F7D6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E574-1933-F261-B11F-65E654FA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26CC-9E53-1B67-7AF4-75B27612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112DF-1923-8D3B-0B04-DA8ABEF0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3" y="1103456"/>
            <a:ext cx="7680960" cy="52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F784-3DFC-B9D4-EEF0-371C3C0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Delete Duplicate and Remove Unused Col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48F94-C3B0-0D85-34D2-961403C0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E706C-9266-91A4-CBF3-64B96B36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076BF-338D-C7D1-50A0-64DA50EA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FD29D-6865-08D0-5505-2250931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DF9A0-75AC-F504-126D-C90B5EF1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496"/>
            <a:ext cx="9307224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C176543-7DEE-469A-86A8-549E0CFC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166"/>
            <a:ext cx="10515600" cy="567873"/>
          </a:xfrm>
        </p:spPr>
        <p:txBody>
          <a:bodyPr/>
          <a:lstStyle/>
          <a:p>
            <a:r>
              <a:rPr lang="en-US" cap="none" dirty="0"/>
              <a:t>Remove Column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FF33-E8B3-4EE3-904F-9D364CBF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B0052-2D8D-4986-ACEC-FCF60EFB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130F3-0984-44C2-B703-32E2E77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E3B93B-7B5F-F994-A43D-84EE328B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0648E-213D-315B-AC5C-7ECEBBEE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9" y="1218510"/>
            <a:ext cx="9288171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9368D-EE7F-CCC6-D862-56696133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556" y="1224950"/>
            <a:ext cx="1645920" cy="4719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DC67CD-4915-D280-F927-A4728F2A73C9}"/>
              </a:ext>
            </a:extLst>
          </p:cNvPr>
          <p:cNvSpPr txBox="1"/>
          <p:nvPr/>
        </p:nvSpPr>
        <p:spPr>
          <a:xfrm>
            <a:off x="1192601" y="2241877"/>
            <a:ext cx="6094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are going to delete columns by some reasons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Column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EmployeeID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has no contribution to this analysis.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Column Over18 have its values are Yes at all rows.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Column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EmployeeCount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have all value 1 in its rows.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Column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StandardHour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have all same value 80 in its rows.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938698-D24C-3B7B-310A-A35D2ADBB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09" y="4741560"/>
            <a:ext cx="9392961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4C4D-16AD-43DB-C1A8-482E4BC4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Change </a:t>
            </a:r>
            <a:r>
              <a:rPr lang="en-US" cap="none" dirty="0" err="1"/>
              <a:t>Dtype</a:t>
            </a:r>
            <a:r>
              <a:rPr lang="en-US" cap="none" dirty="0"/>
              <a:t> Of Attrition Column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1FD2-0A14-A8A0-C1E6-AD0CD16E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B4D7D-1695-DDA0-048E-1C68C05D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ACA5F-A2F4-036B-8D5C-639919E4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4B9EA-1FA9-5786-CD34-BC1EE194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7" y="2183228"/>
            <a:ext cx="9307224" cy="1133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D4239-C408-F95A-7149-2478437D76EA}"/>
              </a:ext>
            </a:extLst>
          </p:cNvPr>
          <p:cNvSpPr txBox="1"/>
          <p:nvPr/>
        </p:nvSpPr>
        <p:spPr>
          <a:xfrm>
            <a:off x="1330622" y="1580306"/>
            <a:ext cx="8977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'int' type of Attrition for making correlation check with others</a:t>
            </a:r>
          </a:p>
        </p:txBody>
      </p:sp>
    </p:spTree>
    <p:extLst>
      <p:ext uri="{BB962C8B-B14F-4D97-AF65-F5344CB8AC3E}">
        <p14:creationId xmlns:p14="http://schemas.microsoft.com/office/powerpoint/2010/main" val="179030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2C56-46C8-20E9-D6CC-F9B28F5E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Column Name Correction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F812-8FBB-9763-1AD5-9F251849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8EA44-0C32-77EF-074A-7ED9632A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08071-B86E-3607-1D48-30F6243F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325AF-9025-4DA4-7D4C-3857BEA8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8" y="965420"/>
            <a:ext cx="7132320" cy="2295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E52604-A8F4-E876-D1C1-00D1112F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839" y="1226680"/>
            <a:ext cx="4846320" cy="51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96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6605-4E4A-2C96-F245-16E2D94E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Correct Sub-categories Names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E12AB-ED0A-3384-2DAD-FCB716C8E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EC799-C142-CC8D-5A3B-F064FDB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A120-37EA-303A-D968-7BE72661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4733A-D308-A621-1FDC-91DC10C8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2039"/>
            <a:ext cx="8961120" cy="52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8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89F1B-76ED-85B1-1269-9CAF2456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E3171-9470-1E90-7D9F-C5D477D7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2EAD5-A5D5-CB5F-E0A1-D83C04A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440988-001D-FE36-1601-55EDBF6A1502}"/>
              </a:ext>
            </a:extLst>
          </p:cNvPr>
          <p:cNvSpPr txBox="1">
            <a:spLocks/>
          </p:cNvSpPr>
          <p:nvPr/>
        </p:nvSpPr>
        <p:spPr>
          <a:xfrm>
            <a:off x="990600" y="646566"/>
            <a:ext cx="10515600" cy="56787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Correct Sub-categories Names</a:t>
            </a:r>
            <a:br>
              <a:rPr lang="en-US" b="1" dirty="0">
                <a:solidFill>
                  <a:srgbClr val="000000"/>
                </a:solidFill>
                <a:latin typeface="Helvetica Neue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7F34B-8D8E-CAF9-2FA9-D63B94E4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4094"/>
            <a:ext cx="8138160" cy="52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6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049E-33DD-610C-19B7-49E5C464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Final Check Data</a:t>
            </a:r>
            <a:br>
              <a:rPr lang="en-US" i="0" cap="none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cap="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8D18B-331F-6600-2656-4FF8BC2F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D518F-8E0E-4B23-E1EC-714EED0A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88D1C-382A-65DA-5DCE-E66AB452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01E09-62F7-9EDB-5E25-9F2E95BB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35" y="943846"/>
            <a:ext cx="7955280" cy="54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0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1F42417A-FD92-9EE6-5303-3BA9D054B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96" b="7796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85311D1-54C5-4629-99A1-D0E53D8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81910"/>
            <a:ext cx="12192000" cy="3352227"/>
          </a:xfrm>
        </p:spPr>
        <p:txBody>
          <a:bodyPr/>
          <a:lstStyle/>
          <a:p>
            <a:r>
              <a:rPr lang="en-US" dirty="0"/>
              <a:t>Data  visualization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72E38AD-9DB1-4BF6-B4CA-5E36E2D4D4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534137"/>
            <a:ext cx="12192000" cy="11419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8F9F4-A920-42CD-8FC8-D0EE1771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A67BE-8C4A-498B-BE79-A779F07A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9766-851F-4808-BD95-B55C6D13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C161B-63B5-AF32-2650-A1DF7150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80" y="942423"/>
            <a:ext cx="4694420" cy="11243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2329867"/>
            <a:ext cx="4058872" cy="31565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and data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C08D0-D6EE-4AF3-849A-12E06451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37" name="Picture Placeholder 36" descr="A picture containing outdoor, tall, plant, grass, beach">
            <a:extLst>
              <a:ext uri="{FF2B5EF4-FFF2-40B4-BE49-F238E27FC236}">
                <a16:creationId xmlns:a16="http://schemas.microsoft.com/office/drawing/2014/main" id="{1573DF6C-A3E4-4821-B550-4A14F71D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0"/>
            <a:ext cx="3598052" cy="3258105"/>
          </a:xfrm>
        </p:spPr>
      </p:pic>
      <p:pic>
        <p:nvPicPr>
          <p:cNvPr id="31" name="Picture Placeholder 30" descr="A close-up of an anemone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3599895"/>
            <a:ext cx="3598052" cy="3258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70B1-BE6B-015D-471B-D322C4D0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Correlation Heatmap</a:t>
            </a:r>
            <a:br>
              <a:rPr lang="en-US" cap="none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426AF-A650-4017-0A5C-C6AF3F48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AC2EB-9A5E-19A0-DD6B-5AFEF0FD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35465-7585-90ED-7799-254B81D4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00AE4-DF6D-72FE-8B9D-3A89A401745E}"/>
              </a:ext>
            </a:extLst>
          </p:cNvPr>
          <p:cNvSpPr txBox="1"/>
          <p:nvPr/>
        </p:nvSpPr>
        <p:spPr>
          <a:xfrm>
            <a:off x="1201227" y="1062039"/>
            <a:ext cx="98750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many but low correlation ratios as statistics above, We should consider some correlation from 0.5.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that point should be dropped out the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CDFECA-6805-A834-5297-4F2EA21C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27" y="1985369"/>
            <a:ext cx="6035040" cy="44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F5064-F8B4-02FD-F4C2-16F9FB6E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Correlation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07644F-CBCF-2B70-607B-9437C5A2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930A3-B31C-02D8-23BB-DC63922C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55C20-91D2-8101-5C09-F1C21CE7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5EBEC-CC4B-AC2F-A390-6C6E345D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30" y="926030"/>
            <a:ext cx="8412480" cy="549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6C8E-2D18-0038-6A51-73AEAADA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Check the data outliers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7524-BA06-DF78-8970-9ACA33B8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8A280-AB56-08E9-8348-1E969327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3F52-A88A-C9A7-7A91-78446870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AB462-3E55-C8F7-5DEA-E147DC38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98" y="1062039"/>
            <a:ext cx="9297698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B4458-2496-7020-266A-F07E524B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Check the data outliers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A2E47-1180-D55E-DA1A-8CB67146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B661A-1E6F-049E-0526-E60F0E47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2713B-F8AC-632C-38A2-AF490D72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9D88D-B3F6-5BD4-EA2B-FD6DF73F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999718"/>
            <a:ext cx="6035040" cy="5418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F5B8A-E3CA-D9D0-D992-D4CFACC92166}"/>
              </a:ext>
            </a:extLst>
          </p:cNvPr>
          <p:cNvSpPr txBox="1"/>
          <p:nvPr/>
        </p:nvSpPr>
        <p:spPr>
          <a:xfrm>
            <a:off x="7570398" y="1162149"/>
            <a:ext cx="3783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there are no missing data,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variables have outliers but it is not far from the half of data.</a:t>
            </a:r>
          </a:p>
        </p:txBody>
      </p:sp>
    </p:spTree>
    <p:extLst>
      <p:ext uri="{BB962C8B-B14F-4D97-AF65-F5344CB8AC3E}">
        <p14:creationId xmlns:p14="http://schemas.microsoft.com/office/powerpoint/2010/main" val="33305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7D3C-326C-C859-F6E8-3FF5273C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Remove More Columns That Have No Analysis Contribution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7BB31-627E-4CDD-AB2B-2ACD4469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87DF7-A250-3B5A-915F-93EFD385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91C-94FB-1B53-D95A-4742203F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8D33D-32E8-822D-5DED-E28C6A50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0" y="1649130"/>
            <a:ext cx="9440592" cy="1886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A5C23-5588-4CAA-7A8E-8F4DA5D4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05" y="3883046"/>
            <a:ext cx="9392961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FFFF-52E2-6335-D801-BF00E2BB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Using Histogram</a:t>
            </a:r>
            <a:br>
              <a:rPr lang="en-US" i="0" cap="none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cap="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5AB54-AAF7-00C3-E2CD-457BEE4D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1E645-BD19-1036-B6A6-8F11B9C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66DAC-9390-7E52-9D38-87B0220F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60316-555C-A544-4E04-19111314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2" y="1379261"/>
            <a:ext cx="6492240" cy="5126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B035FD-B51E-3E5E-0FB4-BFF72C31EE21}"/>
              </a:ext>
            </a:extLst>
          </p:cNvPr>
          <p:cNvSpPr txBox="1"/>
          <p:nvPr/>
        </p:nvSpPr>
        <p:spPr>
          <a:xfrm>
            <a:off x="7368826" y="1588063"/>
            <a:ext cx="4823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cap="none" dirty="0">
                <a:solidFill>
                  <a:srgbClr val="000000"/>
                </a:solidFill>
                <a:effectLst/>
                <a:latin typeface="Helvetica Neue"/>
              </a:rPr>
              <a:t>To Check The Distribution Of Numerical Columns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96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A617-08E9-16F5-C91C-874A4660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Using Bar Graph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AE7AE-2F95-53A6-2AA6-552D7EC4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15C51-E986-04D4-15A8-CF321A9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3067D-A01B-6765-F3BB-646B8B56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9F061-B55B-069B-53C4-F77C9296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90" y="1400919"/>
            <a:ext cx="930722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A617-08E9-16F5-C91C-874A4660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Using Bar Graph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AE7AE-2F95-53A6-2AA6-552D7EC4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15C51-E986-04D4-15A8-CF321A9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3067D-A01B-6765-F3BB-646B8B56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C0821-A6D3-A077-3C17-F8327E9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2" y="1285692"/>
            <a:ext cx="7772400" cy="51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1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72D2A-8474-91FF-93FD-55198905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7" y="2325996"/>
            <a:ext cx="9297698" cy="3610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FA617-08E9-16F5-C91C-874A4660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Correlation Between Attrition And 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AE7AE-2F95-53A6-2AA6-552D7EC4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15C51-E986-04D4-15A8-CF321A9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3067D-A01B-6765-F3BB-646B8B56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DF75-424A-CD56-0EA1-5A598E20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8399"/>
            <a:ext cx="9278645" cy="619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2ED74F-DB77-1841-9F13-16691949591C}"/>
              </a:ext>
            </a:extLst>
          </p:cNvPr>
          <p:cNvSpPr txBox="1"/>
          <p:nvPr/>
        </p:nvSpPr>
        <p:spPr>
          <a:xfrm>
            <a:off x="5169379" y="4039272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could see there is no correlation between the two variables.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Therefore, we use another way to see the Attrition happened in each other variables by which spectrums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1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2915-A189-5EF2-82AC-4C3A9BB2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Attrition By 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11B10-340C-88FD-938C-EA92324C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7C491-12FE-71A1-A8A8-81E5C0AC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C5759-A8C4-41FE-C02D-E99ACE4D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F6B15-62E6-1154-123D-DDCB51298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34" y="1355161"/>
            <a:ext cx="8229600" cy="4506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54363-1664-1BBA-0834-37006EBB400A}"/>
              </a:ext>
            </a:extLst>
          </p:cNvPr>
          <p:cNvSpPr txBox="1"/>
          <p:nvPr/>
        </p:nvSpPr>
        <p:spPr>
          <a:xfrm>
            <a:off x="9067800" y="1355161"/>
            <a:ext cx="2861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can see there is high attrition possibility in employees who are at the age of 26 to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indoor, black, close&#10;&#10;Description automatically generated">
            <a:extLst>
              <a:ext uri="{FF2B5EF4-FFF2-40B4-BE49-F238E27FC236}">
                <a16:creationId xmlns:a16="http://schemas.microsoft.com/office/drawing/2014/main" id="{0386093C-D6BF-87F3-E48D-C4D88EF44D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994" r="1994"/>
          <a:stretch>
            <a:fillRect/>
          </a:stretch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2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15ED-9AFF-68D4-6DC0-0A21452A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Age And Monthly Income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44A3A-6D87-10F6-A674-354BB8C9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F9D27-3F27-4174-58EB-5F64E46A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0F292-CF70-778D-01D0-4BDF0468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1AF03-8E40-E784-0F95-0290352369F5}"/>
              </a:ext>
            </a:extLst>
          </p:cNvPr>
          <p:cNvSpPr txBox="1"/>
          <p:nvPr/>
        </p:nvSpPr>
        <p:spPr>
          <a:xfrm>
            <a:off x="999944" y="1379312"/>
            <a:ext cx="10447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There is a moderate correlation between Age and Monthly Income, the older age the employees are the more income they have.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C9787-5A75-5D13-47D8-A09D21AA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44" y="2057098"/>
            <a:ext cx="937390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7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B744-586A-447A-205C-39D3065F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Monthly Income and 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07E18-8335-34FF-498F-785D1A1E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3A5C8-8D11-AFF9-FEEE-B88D56BE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3CF3C-C2F0-8F05-9762-79719323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6EEF1-26AF-B708-CC8C-33A64D16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3" y="1182295"/>
            <a:ext cx="8595360" cy="4708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DE7594-ED75-28BE-CF74-100E4C6E7825}"/>
              </a:ext>
            </a:extLst>
          </p:cNvPr>
          <p:cNvSpPr txBox="1"/>
          <p:nvPr/>
        </p:nvSpPr>
        <p:spPr>
          <a:xfrm>
            <a:off x="8711401" y="1955564"/>
            <a:ext cx="30550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already know that Attrition happened almost in group of </a:t>
            </a:r>
            <a:r>
              <a:rPr lang="en-US" dirty="0" err="1"/>
              <a:t>employees's</a:t>
            </a:r>
            <a:r>
              <a:rPr lang="en-US" dirty="0"/>
              <a:t> age from 26 to 33, in other way we could say that with Monthly Income from  3800𝑏𝑒𝑙𝑜𝑤 5000 are likely at high attrition possibility.</a:t>
            </a:r>
          </a:p>
        </p:txBody>
      </p:sp>
    </p:spTree>
    <p:extLst>
      <p:ext uri="{BB962C8B-B14F-4D97-AF65-F5344CB8AC3E}">
        <p14:creationId xmlns:p14="http://schemas.microsoft.com/office/powerpoint/2010/main" val="413223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7E31-D757-7C95-36C7-9883912D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Attrition by Monthly Income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CA498-8236-CEBE-C5E7-E0D3E8E4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A6651-E057-F4F9-C70B-A97636A6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6712D-6A1F-0A56-68D6-6F65805A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F32A7-5DD2-7B92-7D28-D3CE9228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74" y="1840870"/>
            <a:ext cx="9345329" cy="4515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D0E9C-0E87-8640-5C62-BBA244E94D81}"/>
              </a:ext>
            </a:extLst>
          </p:cNvPr>
          <p:cNvSpPr txBox="1"/>
          <p:nvPr/>
        </p:nvSpPr>
        <p:spPr>
          <a:xfrm>
            <a:off x="1017174" y="1291079"/>
            <a:ext cx="970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The average income which is at the high attrition is $4050 per month.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04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7A7A-CDAC-8E71-EC32-3F06D2B7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Correlation between Job Level and 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F9AFB-B3DF-4BFE-E398-76A597E9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F5455-5D5C-BDF0-AC4E-E1097DFD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F0A2E-592A-42C7-0A3A-59A99514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BD144-8D8E-B5B1-07C4-39FFA1D3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6194"/>
            <a:ext cx="868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2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AEB1-D3D6-E42E-EB3F-DB2214E6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JobLevel</a:t>
            </a:r>
            <a:r>
              <a:rPr lang="en-US" cap="none" dirty="0"/>
              <a:t> Classification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F6B96-40E1-80ED-3F0E-0531EB1B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44A83-6735-6E7A-7A08-3AA447BE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A4788-191D-5220-8C2E-E63BBAED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FE48E-91C0-12F2-543E-29F0AD7AC9C5}"/>
              </a:ext>
            </a:extLst>
          </p:cNvPr>
          <p:cNvSpPr txBox="1"/>
          <p:nvPr/>
        </p:nvSpPr>
        <p:spPr>
          <a:xfrm>
            <a:off x="9133073" y="1389005"/>
            <a:ext cx="25534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age of high attrition is from 26 to 33, with the Job Qualification as 'Entry' and 'Junior'.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EDAC9-E988-E5AA-D102-1D778327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13" y="1290621"/>
            <a:ext cx="8138160" cy="41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3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C760-CE1F-E302-3E52-337F12FA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Distance From Home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62397-4A18-909B-6F84-6B152DF7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B7DA-D68A-5141-F133-DB0C55D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2C72D-B798-9B75-7685-F59B4D8F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A8F46-7C92-ED84-106F-921D04EEF2C1}"/>
              </a:ext>
            </a:extLst>
          </p:cNvPr>
          <p:cNvSpPr txBox="1"/>
          <p:nvPr/>
        </p:nvSpPr>
        <p:spPr>
          <a:xfrm>
            <a:off x="8790033" y="1422253"/>
            <a:ext cx="33488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Based on 'Distance from home' factor, we could not draw any connection or could not say that the attrition was affected by Distance from home.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There are possibly attritions at any distance of employee's locations and their workplaces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6AE3B-6DD9-791B-C6C8-18F1983E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3" y="1494169"/>
            <a:ext cx="8046720" cy="458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6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E896-7B94-756F-FC67-EF371241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Environment Satisfaction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2493A-E223-FB30-1765-E7EBF923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BD8F6-C32C-CE57-518F-67443B85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1F26-F8EA-E0BD-4A97-8DEE5147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96E0C-8F3C-C122-37F0-C8141766AB3B}"/>
              </a:ext>
            </a:extLst>
          </p:cNvPr>
          <p:cNvSpPr txBox="1"/>
          <p:nvPr/>
        </p:nvSpPr>
        <p:spPr>
          <a:xfrm>
            <a:off x="984024" y="1390972"/>
            <a:ext cx="96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could see the high rate of Environment Satisfaction the less portion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attrited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employees in total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08C49-9C2C-1AB2-13FB-0058E234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24" y="2098368"/>
            <a:ext cx="9211961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3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3AB-B5B4-179B-B1EE-1379B4E4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Gender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179D1-9FD2-84C8-B2F4-C7311B0F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2FB4C-9C8C-93DF-0A40-88FB5C36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1549E-B90E-A274-16D2-CE656F55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ACD27-7880-3367-AAB5-519A0C857E24}"/>
              </a:ext>
            </a:extLst>
          </p:cNvPr>
          <p:cNvSpPr txBox="1"/>
          <p:nvPr/>
        </p:nvSpPr>
        <p:spPr>
          <a:xfrm>
            <a:off x="905054" y="1310486"/>
            <a:ext cx="991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The number of male employees who 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attrited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person bigger than female counterpart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61D9D3-376D-B7D0-BB4A-57C6F33B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87" y="1928265"/>
            <a:ext cx="926911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5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4021-CA3B-29A1-A1EA-3DAB44DC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Job Satisfaction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0BB26-89E1-527F-A5ED-6FB18F2C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EE500-8316-CF69-AC8C-8013E5C2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F02DE-2B5B-7BA1-7A5E-5BA3691C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3B031-61DF-3398-1385-ACB94DC71B43}"/>
              </a:ext>
            </a:extLst>
          </p:cNvPr>
          <p:cNvSpPr txBox="1"/>
          <p:nvPr/>
        </p:nvSpPr>
        <p:spPr>
          <a:xfrm>
            <a:off x="991318" y="1266987"/>
            <a:ext cx="9765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Same as Environment Satisfaction trend, high rate of Job Satisfaction also led to less portion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attrited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employees in total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37A09-0FFB-D2D2-6701-CA9BECB3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95" y="2118266"/>
            <a:ext cx="929769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1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26B6-C3AF-0E52-34FF-0FE952E3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Percent Salary Hike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D140-F811-B5C9-3CF9-23C54816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DA7D3-21B4-AA5A-65BD-E0B79199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6BC0A-33DE-3BEB-5EF5-DE12E142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9B97B-D31C-A997-8259-D799FF18C6B8}"/>
              </a:ext>
            </a:extLst>
          </p:cNvPr>
          <p:cNvSpPr txBox="1"/>
          <p:nvPr/>
        </p:nvSpPr>
        <p:spPr>
          <a:xfrm>
            <a:off x="933086" y="1376093"/>
            <a:ext cx="10333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People who have little increasing which less than 14% compared to their previous yearly salary are also tend to quit job.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1D861-CF82-F357-AB76-E7EF532E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10" y="2174315"/>
            <a:ext cx="9259592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3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884B-0706-4241-D601-17D34182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Introduction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CCE20-442C-E255-A5BA-7EFA3FEF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6347E-3B11-23FE-4175-7B7E11BF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D56E8-B54A-25A3-7440-1CEE6060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27375-0497-B07C-7028-E5772908B9EA}"/>
              </a:ext>
            </a:extLst>
          </p:cNvPr>
          <p:cNvSpPr txBox="1"/>
          <p:nvPr/>
        </p:nvSpPr>
        <p:spPr>
          <a:xfrm>
            <a:off x="838200" y="1223244"/>
            <a:ext cx="9463717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endParaRPr lang="en-US" sz="1600" b="0" i="0" dirty="0">
              <a:effectLst/>
              <a:latin typeface="Inter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Employee attrition happens when the size of workforce diminishes over time, through any method, including voluntary resignations, layoffs, failure to return from a leave of absence, or even illness or death.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Whenever anyone ceases working for the company for any reason and is not replaced for a long time (if ever), that would be employee attrition. This means that employees are leaving faster than they are hired.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Challenges that an organization has to face due employee attrition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Expensive in terms of both money and time to train new employees.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Loss of experienced employees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Impact in productivity Impact profit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Employee attrition can happen for several reasons </a:t>
            </a:r>
            <a:r>
              <a:rPr lang="en-US" sz="1600" dirty="0" err="1">
                <a:solidFill>
                  <a:srgbClr val="000000"/>
                </a:solidFill>
                <a:latin typeface="Helvetica Neue"/>
              </a:rPr>
              <a:t>includuding</a:t>
            </a:r>
            <a:r>
              <a:rPr lang="en-US" sz="16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unhappiness about benefits or the pay structure,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a lack of development opportunities,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and even poor conditions in the workplace. </a:t>
            </a:r>
            <a:endParaRPr lang="en-US" sz="1600" b="0" i="0" dirty="0">
              <a:effectLst/>
              <a:latin typeface="Inter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600" dirty="0">
              <a:latin typeface="Inter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Employee Attrition for Healthcare | Kaggle</a:t>
            </a:r>
            <a:endParaRPr lang="en-US" sz="1600" dirty="0">
              <a:latin typeface="Inter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dirty="0">
              <a:latin typeface="Inter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2611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16BA-4BAF-1B9D-2B36-85254C1D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Current Role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AE551-20FB-2E5C-6A8D-7EFFC264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6DA72A-DABD-28BB-1191-CCEE6B95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F23D1-5914-80FC-F2F8-CE362DC3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41AF87-D032-1970-B3B3-DDBA04E0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1425"/>
            <a:ext cx="925006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2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67B1-BEA9-7450-3345-56B8A5EC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Years Since Last Promotion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86FC2-4ADA-CFCF-336E-5D403DC1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0D51B-C3AB-8252-E6E9-D4E1BFD0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42349-FD51-77EE-CCBD-4146D83E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46981-C21D-471B-EA18-E11625A3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73" y="2067285"/>
            <a:ext cx="9364382" cy="3848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D9CA3-9B4F-6EC1-16FE-E9302A0E5CEB}"/>
              </a:ext>
            </a:extLst>
          </p:cNvPr>
          <p:cNvSpPr txBox="1"/>
          <p:nvPr/>
        </p:nvSpPr>
        <p:spPr>
          <a:xfrm>
            <a:off x="1120512" y="1280240"/>
            <a:ext cx="9950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surprisingly, many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attrited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employees who have 0 year since Last promotion which mean they haven't been promoted before the quit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7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16F8-AA4E-9DFA-7060-7AFA4A6B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Years With Current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4BF12-7336-2BCD-38A6-200AC13B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593BB-5426-CC5A-1494-DC0E7A96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BBD07-6741-6565-BDB4-25F1E937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363D4-CFD7-43F6-A960-12A3DF73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75" y="2062171"/>
            <a:ext cx="9240540" cy="373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1B51B-F0F0-3229-C1D5-0C00E72CB876}"/>
              </a:ext>
            </a:extLst>
          </p:cNvPr>
          <p:cNvSpPr txBox="1"/>
          <p:nvPr/>
        </p:nvSpPr>
        <p:spPr>
          <a:xfrm>
            <a:off x="975398" y="1324610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Attrited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Employees also have very short period of working with current manager, its range from 0 to 2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22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7384-50DE-3321-9203-78A5E030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Years At The Company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2D01-FD27-BDEB-4490-C8F678D7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62EEE-AA57-CC3F-3E1E-7FBB7ADB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AF69F-CE91-B29A-57C2-71B839E9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43B929-5CCB-D371-F623-6CF3FA2E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6" y="1936021"/>
            <a:ext cx="9250066" cy="3753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D03E3-3962-B531-9C60-4E147E677397}"/>
              </a:ext>
            </a:extLst>
          </p:cNvPr>
          <p:cNvSpPr txBox="1"/>
          <p:nvPr/>
        </p:nvSpPr>
        <p:spPr>
          <a:xfrm>
            <a:off x="1214527" y="1238328"/>
            <a:ext cx="9762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at the company which less than 2 years is also the characteristic of </a:t>
            </a:r>
            <a:r>
              <a:rPr lang="en-US" dirty="0" err="1"/>
              <a:t>attrited</a:t>
            </a:r>
            <a:r>
              <a:rPr lang="en-US" dirty="0"/>
              <a:t> employees</a:t>
            </a:r>
          </a:p>
        </p:txBody>
      </p:sp>
    </p:spTree>
    <p:extLst>
      <p:ext uri="{BB962C8B-B14F-4D97-AF65-F5344CB8AC3E}">
        <p14:creationId xmlns:p14="http://schemas.microsoft.com/office/powerpoint/2010/main" val="100054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4E17-C010-9BCA-29AC-2708A8E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Education Field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7135D-492D-8276-1C74-FCF1A556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EA94E-0352-853C-4CBD-FDBD10E7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A268-979E-A6C7-A608-3C9975AC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3CF56-BEF7-BF0A-53EB-8C94CB19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6" y="1041837"/>
            <a:ext cx="8321040" cy="5314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A2BCA-AE97-CBD1-8CF1-1418D01F0DF2}"/>
              </a:ext>
            </a:extLst>
          </p:cNvPr>
          <p:cNvSpPr txBox="1"/>
          <p:nvPr/>
        </p:nvSpPr>
        <p:spPr>
          <a:xfrm>
            <a:off x="8949261" y="2089855"/>
            <a:ext cx="30469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People with background such as Life Science and Medial seems to be in high demand and they frequently switch jobs</a:t>
            </a:r>
          </a:p>
        </p:txBody>
      </p:sp>
    </p:spTree>
    <p:extLst>
      <p:ext uri="{BB962C8B-B14F-4D97-AF65-F5344CB8AC3E}">
        <p14:creationId xmlns:p14="http://schemas.microsoft.com/office/powerpoint/2010/main" val="329015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7A9-E38D-3A45-AF93-B72ED2D2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Department Type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1F465-6A82-CA1F-012C-6A98EE51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10683-CDE4-1B3C-3887-8BE21DA6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F7DB6-9AB5-E760-B1D2-D72BE05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398EC-501C-D620-C58E-0AAD3B60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6380"/>
            <a:ext cx="8503920" cy="5205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43292-D46C-ADF0-E508-9398C4A6F4EC}"/>
              </a:ext>
            </a:extLst>
          </p:cNvPr>
          <p:cNvSpPr txBox="1"/>
          <p:nvPr/>
        </p:nvSpPr>
        <p:spPr>
          <a:xfrm>
            <a:off x="9070032" y="1979143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Maternity Department is where occurs the high level of attrition</a:t>
            </a:r>
          </a:p>
        </p:txBody>
      </p:sp>
    </p:spTree>
    <p:extLst>
      <p:ext uri="{BB962C8B-B14F-4D97-AF65-F5344CB8AC3E}">
        <p14:creationId xmlns:p14="http://schemas.microsoft.com/office/powerpoint/2010/main" val="1554262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7A9-E38D-3A45-AF93-B72ED2D2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Job Role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1F465-6A82-CA1F-012C-6A98EE51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10683-CDE4-1B3C-3887-8BE21DA6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F7DB6-9AB5-E760-B1D2-D72BE054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43292-D46C-ADF0-E508-9398C4A6F4EC}"/>
              </a:ext>
            </a:extLst>
          </p:cNvPr>
          <p:cNvSpPr txBox="1"/>
          <p:nvPr/>
        </p:nvSpPr>
        <p:spPr>
          <a:xfrm>
            <a:off x="8884920" y="1263150"/>
            <a:ext cx="27708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There are a significant number of </a:t>
            </a:r>
            <a:r>
              <a:rPr lang="en-US" dirty="0" err="1"/>
              <a:t>attrited</a:t>
            </a:r>
            <a:r>
              <a:rPr lang="en-US" dirty="0"/>
              <a:t> staff from Nurse and other roles. In the other side, Therapist and Administrative role are unlikely to quit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9BA95-6ADB-D344-A36E-8DEEAD07D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783"/>
            <a:ext cx="8046720" cy="45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5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889-C43B-A7A5-B0A8-AFA0E7F8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Conclusion</a:t>
            </a:r>
            <a:br>
              <a:rPr lang="en-US" cap="none" dirty="0"/>
            </a:br>
            <a:endParaRPr lang="en-US" cap="non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68B99-1252-03A5-65EB-D2A46B46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69E61-CB13-D229-3A1A-95DCF8DB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AD96D-D218-DA76-A18A-B0A7990D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53455-62F7-8928-E91B-FED01E6CA6A1}"/>
              </a:ext>
            </a:extLst>
          </p:cNvPr>
          <p:cNvSpPr txBox="1"/>
          <p:nvPr/>
        </p:nvSpPr>
        <p:spPr>
          <a:xfrm>
            <a:off x="752654" y="1365250"/>
            <a:ext cx="10601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 can see from the historical data and could predict about the Attrition based on the below indicators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Age: 26 to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Income: 3800 - 4200 (with 4050 mean)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Level: Junior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Satisfaction: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Satisfaction :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 Salary Hike: Low, &lt; 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Last Promotion: 0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In Current Role: 0-2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At Company : 0-2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Medical, Life Science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Department: Maternity, Cardiology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Role: Nurse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An employee who get as many as from these signs is likely at high possibility of attrition</a:t>
            </a:r>
          </a:p>
        </p:txBody>
      </p:sp>
    </p:spTree>
    <p:extLst>
      <p:ext uri="{BB962C8B-B14F-4D97-AF65-F5344CB8AC3E}">
        <p14:creationId xmlns:p14="http://schemas.microsoft.com/office/powerpoint/2010/main" val="314368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7" y="1096375"/>
            <a:ext cx="4045527" cy="15907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Sand, sea, beach, grass">
            <a:extLst>
              <a:ext uri="{FF2B5EF4-FFF2-40B4-BE49-F238E27FC236}">
                <a16:creationId xmlns:a16="http://schemas.microsoft.com/office/drawing/2014/main" id="{681D276C-2EB5-4A5D-AD46-BA67480003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1274"/>
            <a:ext cx="2743201" cy="474756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493815-2B96-4CA9-8D15-F0EB9A155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07354" y="2910720"/>
            <a:ext cx="4011410" cy="20612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Placeholder 14" descr="Close up of bird eye">
            <a:extLst>
              <a:ext uri="{FF2B5EF4-FFF2-40B4-BE49-F238E27FC236}">
                <a16:creationId xmlns:a16="http://schemas.microsoft.com/office/drawing/2014/main" id="{EDC61EE9-9548-4422-9A3B-8519063F01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0" y="951274"/>
            <a:ext cx="2743200" cy="474756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D6180-8574-4A09-9CF3-5DBA4B97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2215-89B2-61BE-8CF1-A787AC4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Import library and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DF05B-F647-4893-373B-04552BC2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F42A3-9CF2-C127-E167-DF27C85E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1130C-68B4-EAF4-1A26-F7824D59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BCB72-7FA5-2B59-832F-11A2A47B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5" y="1066801"/>
            <a:ext cx="9240540" cy="1438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A5E9F-758D-8B0B-786D-04235FF7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55" y="2657876"/>
            <a:ext cx="9278645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C037C7-9D7F-A8CB-1AEB-D71FEFF2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52" y="33932"/>
            <a:ext cx="1061048" cy="1032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6EB65-059F-4E5C-A893-F34B203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B6996-632A-E764-83F5-4E55BAB1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0D596-1188-F8B7-2038-847FB945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1BBE5-6819-47BF-EEB7-644C615D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6AEEA-2B07-7049-CA94-2E8D37B3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1082991"/>
            <a:ext cx="7040880" cy="52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77CC-0E3E-CA40-DF99-37EDCF6F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Exploratory Data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9AA9C-1AEB-2C3D-DBC3-800C2993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0EDEF-A27B-75EE-4941-B6AEF057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3A04D-89CF-FAAC-1101-36032165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CDCE3-C475-4BB8-21EF-62C7E9CD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8094"/>
            <a:ext cx="9240540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4CC0-B19B-7CF7-8CDD-A948C680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Null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66D6B-C11B-9BFC-6951-EB5DC95D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69D42-87F1-651A-A60C-DFE4730E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05B7B-312D-4C26-6AD5-16D07FE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69A6E2-6BDD-BA02-772C-6AB96CA6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3" y="1231242"/>
            <a:ext cx="7772400" cy="51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D248-80FE-5168-2D76-9C826190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Duplicate And Subcategories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2F239-82DF-5CD7-4135-DD650808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791D7-31BD-395A-4D65-C422144E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2F7F1-65C3-D419-591A-AFC732B3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D26EC-8B20-4960-037E-E37D48E5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03" y="1505058"/>
            <a:ext cx="927864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6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0C81F5-4E08-4068-8DC9-6D21305E57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436</TotalTime>
  <Words>1111</Words>
  <Application>Microsoft Office PowerPoint</Application>
  <PresentationFormat>Widescreen</PresentationFormat>
  <Paragraphs>258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Helvetica Neue</vt:lpstr>
      <vt:lpstr>Inter</vt:lpstr>
      <vt:lpstr>Segoe UI</vt:lpstr>
      <vt:lpstr>Segoe UI Light</vt:lpstr>
      <vt:lpstr>Office Theme</vt:lpstr>
      <vt:lpstr>EMPLOYEE ATTRITION IN HEALTHCARE INDUSTRY</vt:lpstr>
      <vt:lpstr>Agenda</vt:lpstr>
      <vt:lpstr>Introduction </vt:lpstr>
      <vt:lpstr>Data set Introduction </vt:lpstr>
      <vt:lpstr>Import library and check</vt:lpstr>
      <vt:lpstr>Overview</vt:lpstr>
      <vt:lpstr>Exploratory Data Analysis</vt:lpstr>
      <vt:lpstr>Null Check</vt:lpstr>
      <vt:lpstr>Duplicate And Subcategories Check</vt:lpstr>
      <vt:lpstr>CLEANING DATA</vt:lpstr>
      <vt:lpstr>Delete Null</vt:lpstr>
      <vt:lpstr>Delete Duplicate and Remove Unused Col</vt:lpstr>
      <vt:lpstr>Remove Column</vt:lpstr>
      <vt:lpstr>Change Dtype Of Attrition Column</vt:lpstr>
      <vt:lpstr>Column Name Correction</vt:lpstr>
      <vt:lpstr>Correct Sub-categories Names </vt:lpstr>
      <vt:lpstr>PowerPoint Presentation</vt:lpstr>
      <vt:lpstr>Final Check Data </vt:lpstr>
      <vt:lpstr>Data  visualization</vt:lpstr>
      <vt:lpstr>Correlation Heatmap </vt:lpstr>
      <vt:lpstr>Correlation Matrix</vt:lpstr>
      <vt:lpstr>Check the data outliers</vt:lpstr>
      <vt:lpstr>Check the data outliers</vt:lpstr>
      <vt:lpstr>Remove More Columns That Have No Analysis Contribution</vt:lpstr>
      <vt:lpstr>Using Histogram </vt:lpstr>
      <vt:lpstr>Using Bar Graph</vt:lpstr>
      <vt:lpstr>Using Bar Graph</vt:lpstr>
      <vt:lpstr>Correlation Between Attrition And Age</vt:lpstr>
      <vt:lpstr>Attrition By Age</vt:lpstr>
      <vt:lpstr>Age And Monthly Income</vt:lpstr>
      <vt:lpstr>Monthly Income and Age</vt:lpstr>
      <vt:lpstr>Attrition by Monthly Income</vt:lpstr>
      <vt:lpstr>Correlation between Job Level and Age</vt:lpstr>
      <vt:lpstr>JobLevel Classification</vt:lpstr>
      <vt:lpstr>Distance From Home</vt:lpstr>
      <vt:lpstr>Environment Satisfaction</vt:lpstr>
      <vt:lpstr>Gender</vt:lpstr>
      <vt:lpstr>Job Satisfaction</vt:lpstr>
      <vt:lpstr>Percent Salary Hike</vt:lpstr>
      <vt:lpstr>Current Role</vt:lpstr>
      <vt:lpstr>Years Since Last Promotion</vt:lpstr>
      <vt:lpstr>Years With Current Manager</vt:lpstr>
      <vt:lpstr>Years At The Company</vt:lpstr>
      <vt:lpstr>Education Field</vt:lpstr>
      <vt:lpstr>Department Type</vt:lpstr>
      <vt:lpstr>Job Role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IN HEALTHCARE INDUSTRY</dc:title>
  <dc:creator>QUYNH TRUONG</dc:creator>
  <cp:lastModifiedBy>QUYNH TRUONG</cp:lastModifiedBy>
  <cp:revision>14</cp:revision>
  <dcterms:created xsi:type="dcterms:W3CDTF">2022-10-06T03:48:43Z</dcterms:created>
  <dcterms:modified xsi:type="dcterms:W3CDTF">2022-10-07T04:40:45Z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